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4"/>
  </p:notesMasterIdLst>
  <p:handoutMasterIdLst>
    <p:handoutMasterId r:id="rId25"/>
  </p:handoutMasterIdLst>
  <p:sldIdLst>
    <p:sldId id="262" r:id="rId2"/>
    <p:sldId id="267" r:id="rId3"/>
    <p:sldId id="278" r:id="rId4"/>
    <p:sldId id="281" r:id="rId5"/>
    <p:sldId id="280" r:id="rId6"/>
    <p:sldId id="282" r:id="rId7"/>
    <p:sldId id="284" r:id="rId8"/>
    <p:sldId id="285" r:id="rId9"/>
    <p:sldId id="286" r:id="rId10"/>
    <p:sldId id="287" r:id="rId11"/>
    <p:sldId id="283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DD5F"/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9" autoAdjust="0"/>
    <p:restoredTop sz="94624" autoAdjust="0"/>
  </p:normalViewPr>
  <p:slideViewPr>
    <p:cSldViewPr snapToGrid="0" showGuides="1">
      <p:cViewPr>
        <p:scale>
          <a:sx n="134" d="100"/>
          <a:sy n="134" d="100"/>
        </p:scale>
        <p:origin x="160" y="28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3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1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0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77.png"/><Relationship Id="rId7" Type="http://schemas.openxmlformats.org/officeDocument/2006/relationships/image" Target="../media/image4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4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4.sv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28.svg"/><Relationship Id="rId19" Type="http://schemas.openxmlformats.org/officeDocument/2006/relationships/image" Target="../media/image39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6.svg"/><Relationship Id="rId22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catalyst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1663-8A5B-8B1C-F646-48C127B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Which</a:t>
            </a:r>
            <a:r>
              <a:rPr lang="da-DK" dirty="0"/>
              <a:t> reactions </a:t>
            </a:r>
            <a:r>
              <a:rPr lang="da-DK" dirty="0" err="1"/>
              <a:t>couldn’t</a:t>
            </a:r>
            <a:r>
              <a:rPr lang="da-DK" dirty="0"/>
              <a:t> I look at </a:t>
            </a:r>
            <a:r>
              <a:rPr lang="da-DK" dirty="0" err="1"/>
              <a:t>yet</a:t>
            </a:r>
            <a:r>
              <a:rPr lang="da-DK" dirty="0"/>
              <a:t>? </a:t>
            </a:r>
            <a:r>
              <a:rPr lang="da-DK" dirty="0" err="1"/>
              <a:t>Why</a:t>
            </a:r>
            <a:r>
              <a:rPr lang="da-DK" dirty="0"/>
              <a:t>? </a:t>
            </a:r>
            <a:r>
              <a:rPr lang="da-DK" dirty="0" err="1"/>
              <a:t>Hence</a:t>
            </a:r>
            <a:r>
              <a:rPr lang="da-DK" dirty="0"/>
              <a:t> -&gt; new DFT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1A41-0E5A-BFEC-5AD5-D634DED1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. Alexander </a:t>
            </a:r>
            <a:r>
              <a:rPr lang="da-DK" dirty="0" err="1"/>
              <a:t>bagger</a:t>
            </a:r>
            <a:r>
              <a:rPr lang="da-DK" dirty="0"/>
              <a:t> had an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CO on the surface,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desorbs</a:t>
            </a:r>
            <a:r>
              <a:rPr lang="da-DK" dirty="0"/>
              <a:t> at </a:t>
            </a:r>
            <a:r>
              <a:rPr lang="da-DK"/>
              <a:t>high potentials.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4421-659F-85BC-9EF2-FCC3A0A4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7BDF8-A712-874E-14EC-DD35897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508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7F37-3B7C-AAF4-8B82-E3EEB46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formic acid is </a:t>
            </a:r>
            <a:r>
              <a:rPr lang="da-DK" dirty="0" err="1"/>
              <a:t>pretty</a:t>
            </a:r>
            <a:r>
              <a:rPr lang="da-DK" dirty="0"/>
              <a:t>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A68C-E9D2-CDE2-AA50-30A4E6CA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What</a:t>
            </a:r>
            <a:r>
              <a:rPr lang="da-DK" dirty="0"/>
              <a:t> is the problem?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Looking</a:t>
            </a:r>
            <a:r>
              <a:rPr lang="da-DK" dirty="0"/>
              <a:t> at all the </a:t>
            </a:r>
            <a:r>
              <a:rPr lang="da-DK" dirty="0" err="1"/>
              <a:t>ways</a:t>
            </a:r>
            <a:r>
              <a:rPr lang="da-DK" dirty="0"/>
              <a:t> it </a:t>
            </a:r>
            <a:r>
              <a:rPr lang="da-DK" dirty="0" err="1"/>
              <a:t>can</a:t>
            </a:r>
            <a:r>
              <a:rPr lang="da-DK" dirty="0"/>
              <a:t> break </a:t>
            </a:r>
            <a:r>
              <a:rPr lang="da-DK" dirty="0" err="1"/>
              <a:t>down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Goal</a:t>
            </a:r>
            <a:r>
              <a:rPr lang="da-DK" dirty="0"/>
              <a:t>: Be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all reaction pathways from a surface </a:t>
            </a:r>
            <a:r>
              <a:rPr lang="da-DK" dirty="0" err="1"/>
              <a:t>composition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search</a:t>
            </a:r>
            <a:r>
              <a:rPr lang="da-DK" dirty="0"/>
              <a:t> for a surface on </a:t>
            </a:r>
            <a:r>
              <a:rPr lang="da-DK" dirty="0" err="1"/>
              <a:t>which</a:t>
            </a:r>
            <a:r>
              <a:rPr lang="da-DK" dirty="0"/>
              <a:t> the bad reactions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slow</a:t>
            </a:r>
            <a:r>
              <a:rPr lang="da-DK" dirty="0"/>
              <a:t> and the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8D37B-A6B7-E7DF-2F4A-ED3BD75F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F3D75-8A0D-527D-D5DE-3C6A9609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80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best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accidentally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3320664" y="303364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99768" y="2643632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57800" y="219686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522202" y="22534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440201" y="222885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49506" y="25185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216703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90703" y="19389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330099" y="3272972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3071296" y="150515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all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3330099" y="353910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933605" y="30240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12709" y="2634007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1670741" y="218723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1135143" y="22438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1053142" y="22192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1262447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1829644" y="24993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1703644" y="19293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943040" y="326334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684237" y="1495525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best sites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943040" y="352948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58868" y="3857967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29437"/>
          <a:stretch/>
        </p:blipFill>
        <p:spPr>
          <a:xfrm>
            <a:off x="424314" y="3928014"/>
            <a:ext cx="2069254" cy="1597641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5191814" y="3857967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5644764" y="30431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23868" y="2653157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6381900" y="22063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6170152" y="20819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6336027" y="19907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5983131" y="25281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6540803" y="25184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6661206" y="20906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5654199" y="3282497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5395396" y="151467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*COOH *H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5654199" y="35486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6302615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938421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982861" y="2619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69919" y="263633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1551362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5926452" y="242888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5590208" y="262895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10392220" y="16156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1225653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10563741" y="778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10350542" y="44755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408548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563741" y="363869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6" name="Picture 75" descr="Chart, bubble chart&#10;&#10;Description automatically generated">
            <a:extLst>
              <a:ext uri="{FF2B5EF4-FFF2-40B4-BE49-F238E27FC236}">
                <a16:creationId xmlns:a16="http://schemas.microsoft.com/office/drawing/2014/main" id="{D6DDC60B-651B-11B3-9F92-B513AE016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8" t="28139" r="24873" b="31389"/>
          <a:stretch/>
        </p:blipFill>
        <p:spPr>
          <a:xfrm>
            <a:off x="9869641" y="4706777"/>
            <a:ext cx="2103461" cy="1547916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6" t="26889" r="22197" b="30417"/>
          <a:stretch/>
        </p:blipFill>
        <p:spPr>
          <a:xfrm>
            <a:off x="9869641" y="1862172"/>
            <a:ext cx="2103461" cy="1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8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77537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8F16-3D67-D4A2-0CCC-F1FF58C6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extra stuff from the slideshow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9F82-9BD6-9812-2E33-DB325F12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11DB-F750-9925-4C67-3796AAC1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B94974-D955-8F8B-D11F-0911406A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86" y="4761859"/>
            <a:ext cx="2483452" cy="1546836"/>
          </a:xfrm>
          <a:prstGeom prst="rect">
            <a:avLst/>
          </a:prstGeom>
        </p:spPr>
      </p:pic>
      <p:pic>
        <p:nvPicPr>
          <p:cNvPr id="7" name="Graphic 6" descr="Leaky Tap with solid fill">
            <a:extLst>
              <a:ext uri="{FF2B5EF4-FFF2-40B4-BE49-F238E27FC236}">
                <a16:creationId xmlns:a16="http://schemas.microsoft.com/office/drawing/2014/main" id="{B8E884FC-B02D-BD72-7FC4-EDBE7222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2710" y="5780086"/>
            <a:ext cx="914400" cy="914400"/>
          </a:xfrm>
          <a:prstGeom prst="rect">
            <a:avLst/>
          </a:prstGeom>
        </p:spPr>
      </p:pic>
      <p:pic>
        <p:nvPicPr>
          <p:cNvPr id="8" name="Graphic 7" descr="Lightbulb with solid fill">
            <a:extLst>
              <a:ext uri="{FF2B5EF4-FFF2-40B4-BE49-F238E27FC236}">
                <a16:creationId xmlns:a16="http://schemas.microsoft.com/office/drawing/2014/main" id="{77C95744-9250-F48B-B021-9DB0B28CE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1126" y="5645271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D69E16F7-D2CB-3100-33CB-98A987389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110" y="5761036"/>
            <a:ext cx="914400" cy="9144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50ECA7-4004-6CE2-54DE-679C585A2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6969" y="1951762"/>
            <a:ext cx="2864284" cy="25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3775718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88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6084638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3876888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3807232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3730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730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730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0144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6344132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0144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40144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4572153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4520857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4409448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6758599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6756996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6690496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</p:spTree>
    <p:extLst>
      <p:ext uri="{BB962C8B-B14F-4D97-AF65-F5344CB8AC3E}">
        <p14:creationId xmlns:p14="http://schemas.microsoft.com/office/powerpoint/2010/main" val="4055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25404 -4.81481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5404 4.44444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25403 4.0740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25403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25403 -1.85185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25404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5404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5404 3.33333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5404 -3.33333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25404 -1.85185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25404 3.33333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5404 0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25403 -1.11022E-1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25404 -4.81481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25404 -2.59259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5404 1.48148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6" grpId="0"/>
      <p:bldP spid="6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343CC5-4A84-F1F9-3F99-93C14E7B96C1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C9651-BA5D-B400-68B0-573437D349FA}"/>
              </a:ext>
            </a:extLst>
          </p:cNvPr>
          <p:cNvSpPr txBox="1"/>
          <p:nvPr/>
        </p:nvSpPr>
        <p:spPr>
          <a:xfrm>
            <a:off x="4774129" y="2718317"/>
            <a:ext cx="168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Varying supply based on weather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AF28C3-8BE2-D6A1-E11E-C5BE743FE2F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594922" y="2979927"/>
            <a:ext cx="179207" cy="13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76AA72B5-0B79-0ED7-E23E-E5A9E85D9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51" t="4542" r="52457" b="2235"/>
          <a:stretch/>
        </p:blipFill>
        <p:spPr>
          <a:xfrm>
            <a:off x="4731609" y="4148628"/>
            <a:ext cx="1603375" cy="863600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7EE85D03-81C4-D876-6D6F-7F037DD6E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275" t="4020" r="744" b="3245"/>
          <a:stretch/>
        </p:blipFill>
        <p:spPr>
          <a:xfrm>
            <a:off x="4751441" y="2913738"/>
            <a:ext cx="1608083" cy="863600"/>
          </a:xfrm>
          <a:prstGeom prst="rect">
            <a:avLst/>
          </a:prstGeom>
        </p:spPr>
      </p:pic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6F2FBF9-1563-48CC-5288-ADBBFA6523F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7" t="16951" r="49825" b="59493"/>
          <a:stretch/>
        </p:blipFill>
        <p:spPr>
          <a:xfrm>
            <a:off x="8444345" y="2905767"/>
            <a:ext cx="1874589" cy="2070624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8E497F-6EF2-6305-A61C-64077874253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6" t="40500" r="48898" b="34270"/>
          <a:stretch/>
        </p:blipFill>
        <p:spPr>
          <a:xfrm>
            <a:off x="6648279" y="2904586"/>
            <a:ext cx="1796066" cy="20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4D7123-3DE6-769D-76BD-5B5D34779644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C88F5E-3C4A-F56F-F121-CCE9B2AD8FE5}"/>
              </a:ext>
            </a:extLst>
          </p:cNvPr>
          <p:cNvSpPr txBox="1"/>
          <p:nvPr/>
        </p:nvSpPr>
        <p:spPr>
          <a:xfrm>
            <a:off x="5403769" y="3498100"/>
            <a:ext cx="21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Excess electrical energy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E8C67-1F3F-91B3-DC3F-DDB8089D7E79}"/>
              </a:ext>
            </a:extLst>
          </p:cNvPr>
          <p:cNvCxnSpPr>
            <a:cxnSpLocks/>
          </p:cNvCxnSpPr>
          <p:nvPr/>
        </p:nvCxnSpPr>
        <p:spPr>
          <a:xfrm>
            <a:off x="4652337" y="3558746"/>
            <a:ext cx="347782" cy="259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7A9579-AE2B-CFD6-258B-11395AB38254}"/>
              </a:ext>
            </a:extLst>
          </p:cNvPr>
          <p:cNvCxnSpPr>
            <a:cxnSpLocks/>
          </p:cNvCxnSpPr>
          <p:nvPr/>
        </p:nvCxnSpPr>
        <p:spPr>
          <a:xfrm flipV="1">
            <a:off x="4652337" y="3812347"/>
            <a:ext cx="347782" cy="278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464D25-5CEE-CE7A-7547-E73913166891}"/>
              </a:ext>
            </a:extLst>
          </p:cNvPr>
          <p:cNvCxnSpPr>
            <a:cxnSpLocks/>
          </p:cNvCxnSpPr>
          <p:nvPr/>
        </p:nvCxnSpPr>
        <p:spPr>
          <a:xfrm>
            <a:off x="5000119" y="3812057"/>
            <a:ext cx="2999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angle 45">
            <a:extLst>
              <a:ext uri="{FF2B5EF4-FFF2-40B4-BE49-F238E27FC236}">
                <a16:creationId xmlns:a16="http://schemas.microsoft.com/office/drawing/2014/main" id="{8E4CEAD6-7537-CDFC-02CA-18443A9E92D6}"/>
              </a:ext>
            </a:extLst>
          </p:cNvPr>
          <p:cNvSpPr/>
          <p:nvPr/>
        </p:nvSpPr>
        <p:spPr>
          <a:xfrm rot="5400000">
            <a:off x="7994443" y="3752763"/>
            <a:ext cx="126514" cy="1162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id="{365A5429-1200-E0B8-A4A6-C186D3919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1057" y="3290421"/>
            <a:ext cx="914400" cy="914400"/>
          </a:xfrm>
          <a:prstGeom prst="rect">
            <a:avLst/>
          </a:prstGeom>
        </p:spPr>
      </p:pic>
      <p:pic>
        <p:nvPicPr>
          <p:cNvPr id="52" name="Graphic 51" descr="Full battery with solid fill">
            <a:extLst>
              <a:ext uri="{FF2B5EF4-FFF2-40B4-BE49-F238E27FC236}">
                <a16:creationId xmlns:a16="http://schemas.microsoft.com/office/drawing/2014/main" id="{A8F5E0DB-B4B5-ABE9-B8AA-42251D0A9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016183" y="2216625"/>
            <a:ext cx="914400" cy="914400"/>
          </a:xfrm>
          <a:prstGeom prst="rect">
            <a:avLst/>
          </a:prstGeom>
        </p:spPr>
      </p:pic>
      <p:pic>
        <p:nvPicPr>
          <p:cNvPr id="57" name="Graphic 56" descr="Full battery with solid fill">
            <a:extLst>
              <a:ext uri="{FF2B5EF4-FFF2-40B4-BE49-F238E27FC236}">
                <a16:creationId xmlns:a16="http://schemas.microsoft.com/office/drawing/2014/main" id="{FA277CF5-4CA8-8BB8-D5D5-5CD37DFFB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482908" y="2216625"/>
            <a:ext cx="914400" cy="914400"/>
          </a:xfrm>
          <a:prstGeom prst="rect">
            <a:avLst/>
          </a:prstGeom>
        </p:spPr>
      </p:pic>
      <p:pic>
        <p:nvPicPr>
          <p:cNvPr id="58" name="Graphic 57" descr="Full battery with solid fill">
            <a:extLst>
              <a:ext uri="{FF2B5EF4-FFF2-40B4-BE49-F238E27FC236}">
                <a16:creationId xmlns:a16="http://schemas.microsoft.com/office/drawing/2014/main" id="{BBD5591E-8B59-0340-B9DB-2C4422FD1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949633" y="2216625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pic>
        <p:nvPicPr>
          <p:cNvPr id="62" name="Graphic 61" descr="Fuel with solid fill">
            <a:extLst>
              <a:ext uri="{FF2B5EF4-FFF2-40B4-BE49-F238E27FC236}">
                <a16:creationId xmlns:a16="http://schemas.microsoft.com/office/drawing/2014/main" id="{9F57BF8C-13AE-7DDC-3AAA-6EECBAE4CF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9633" y="4497914"/>
            <a:ext cx="914400" cy="914400"/>
          </a:xfrm>
          <a:prstGeom prst="rect">
            <a:avLst/>
          </a:prstGeom>
        </p:spPr>
      </p:pic>
      <p:pic>
        <p:nvPicPr>
          <p:cNvPr id="64" name="Graphic 63" descr="Factory with solid fill">
            <a:extLst>
              <a:ext uri="{FF2B5EF4-FFF2-40B4-BE49-F238E27FC236}">
                <a16:creationId xmlns:a16="http://schemas.microsoft.com/office/drawing/2014/main" id="{953D4EA8-9745-1F44-40AE-36AD3BD5D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6466" y="4497914"/>
            <a:ext cx="914400" cy="914400"/>
          </a:xfrm>
          <a:prstGeom prst="rect">
            <a:avLst/>
          </a:prstGeom>
        </p:spPr>
      </p:pic>
      <p:pic>
        <p:nvPicPr>
          <p:cNvPr id="72" name="Graphic 71" descr="Electric Tower with solid fill">
            <a:extLst>
              <a:ext uri="{FF2B5EF4-FFF2-40B4-BE49-F238E27FC236}">
                <a16:creationId xmlns:a16="http://schemas.microsoft.com/office/drawing/2014/main" id="{9AFBBD3A-44E7-3996-4232-B34FF6B77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08885" y="3867317"/>
            <a:ext cx="590491" cy="59049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5D0B754-6150-0B04-0AA5-D53D31FC2194}"/>
              </a:ext>
            </a:extLst>
          </p:cNvPr>
          <p:cNvSpPr/>
          <p:nvPr/>
        </p:nvSpPr>
        <p:spPr>
          <a:xfrm>
            <a:off x="8578032" y="1632979"/>
            <a:ext cx="2736895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61F6AD1-1D99-F197-FF1F-77C2C1068D0A}"/>
              </a:ext>
            </a:extLst>
          </p:cNvPr>
          <p:cNvSpPr txBox="1">
            <a:spLocks/>
          </p:cNvSpPr>
          <p:nvPr/>
        </p:nvSpPr>
        <p:spPr>
          <a:xfrm>
            <a:off x="8924342" y="1694936"/>
            <a:ext cx="2105608" cy="3365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Storage options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F41ED3-3662-233D-8565-3511937D8EA1}"/>
              </a:ext>
            </a:extLst>
          </p:cNvPr>
          <p:cNvSpPr txBox="1"/>
          <p:nvPr/>
        </p:nvSpPr>
        <p:spPr>
          <a:xfrm>
            <a:off x="9560796" y="3185359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Batteries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7C4E4A-5EA6-FDF2-7EC4-DE678F647E52}"/>
              </a:ext>
            </a:extLst>
          </p:cNvPr>
          <p:cNvSpPr txBox="1"/>
          <p:nvPr/>
        </p:nvSpPr>
        <p:spPr>
          <a:xfrm>
            <a:off x="9128947" y="3408616"/>
            <a:ext cx="197682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6">
                    <a:lumMod val="75000"/>
                  </a:schemeClr>
                </a:solidFill>
              </a:rPr>
              <a:t>+ Stores electrical energy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Expensive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Limited storage capacity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Requires rare earth materials</a:t>
            </a:r>
          </a:p>
          <a:p>
            <a:pPr marL="285750" indent="-285750">
              <a:buFontTx/>
              <a:buChar char="-"/>
            </a:pPr>
            <a:endParaRPr lang="en-GB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32D9A-F4F8-D112-9FDA-9A61B1B3F52D}"/>
              </a:ext>
            </a:extLst>
          </p:cNvPr>
          <p:cNvSpPr txBox="1"/>
          <p:nvPr/>
        </p:nvSpPr>
        <p:spPr>
          <a:xfrm>
            <a:off x="9517011" y="5339756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Power-to-X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7F7176-1A5A-7508-2C93-040F36E0780C}"/>
              </a:ext>
            </a:extLst>
          </p:cNvPr>
          <p:cNvSpPr txBox="1"/>
          <p:nvPr/>
        </p:nvSpPr>
        <p:spPr>
          <a:xfrm>
            <a:off x="8993718" y="5659707"/>
            <a:ext cx="28071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Stores energy as fuel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Fuel usable in some combustion motors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Scalable storage capacity</a:t>
            </a:r>
          </a:p>
          <a:p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- Energy loss in conversion</a:t>
            </a:r>
          </a:p>
          <a:p>
            <a:pPr marL="285750" indent="-285750">
              <a:buFontTx/>
              <a:buChar char="-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605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2" grpId="0"/>
      <p:bldP spid="84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8B0C03-50D8-90AF-2C35-F3F21EB3995D}"/>
              </a:ext>
            </a:extLst>
          </p:cNvPr>
          <p:cNvSpPr/>
          <p:nvPr/>
        </p:nvSpPr>
        <p:spPr>
          <a:xfrm>
            <a:off x="2656577" y="3804451"/>
            <a:ext cx="1400175" cy="1044296"/>
          </a:xfrm>
          <a:prstGeom prst="roundRect">
            <a:avLst>
              <a:gd name="adj" fmla="val 845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9FED12-FF7F-59C8-AF3C-013417430CCD}"/>
              </a:ext>
            </a:extLst>
          </p:cNvPr>
          <p:cNvSpPr/>
          <p:nvPr/>
        </p:nvSpPr>
        <p:spPr>
          <a:xfrm>
            <a:off x="728927" y="24340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DFF420-9BF8-57D4-1E7A-C20D698696C6}"/>
              </a:ext>
            </a:extLst>
          </p:cNvPr>
          <p:cNvSpPr/>
          <p:nvPr/>
        </p:nvSpPr>
        <p:spPr>
          <a:xfrm>
            <a:off x="2647950" y="24340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C875D0-CDB1-1D81-BA17-01C959BCB015}"/>
              </a:ext>
            </a:extLst>
          </p:cNvPr>
          <p:cNvSpPr/>
          <p:nvPr/>
        </p:nvSpPr>
        <p:spPr>
          <a:xfrm>
            <a:off x="723899" y="1943100"/>
            <a:ext cx="3514725" cy="3385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5534024" y="620714"/>
            <a:ext cx="3743325" cy="1322386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0191" y="774333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5559" y="77433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6955559" y="1611037"/>
            <a:ext cx="2209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Power-to-X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FF0C-CE5D-EA87-5BA9-AA758B35CFC0}"/>
              </a:ext>
            </a:extLst>
          </p:cNvPr>
          <p:cNvSpPr txBox="1"/>
          <p:nvPr/>
        </p:nvSpPr>
        <p:spPr>
          <a:xfrm>
            <a:off x="1907621" y="1957804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Fuel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2FA-4FB2-0D67-A0FE-4C54435B8198}"/>
              </a:ext>
            </a:extLst>
          </p:cNvPr>
          <p:cNvSpPr txBox="1"/>
          <p:nvPr/>
        </p:nvSpPr>
        <p:spPr>
          <a:xfrm>
            <a:off x="1280447" y="243405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Gas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FCF9-81C5-6211-E8FC-9DE0D8D06DD4}"/>
              </a:ext>
            </a:extLst>
          </p:cNvPr>
          <p:cNvSpPr txBox="1"/>
          <p:nvPr/>
        </p:nvSpPr>
        <p:spPr>
          <a:xfrm>
            <a:off x="3096023" y="243405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Liquid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F997-0A86-182B-3D51-6BF8AB7B9ABD}"/>
              </a:ext>
            </a:extLst>
          </p:cNvPr>
          <p:cNvSpPr txBox="1"/>
          <p:nvPr/>
        </p:nvSpPr>
        <p:spPr>
          <a:xfrm>
            <a:off x="723899" y="2861845"/>
            <a:ext cx="159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Hydrogen (H</a:t>
            </a:r>
            <a:r>
              <a:rPr lang="da-DK" sz="1400" b="1" baseline="-25000" dirty="0"/>
              <a:t>2</a:t>
            </a:r>
            <a:r>
              <a:rPr lang="da-DK" sz="1400" b="1" dirty="0"/>
              <a:t>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 </a:t>
            </a:r>
            <a:r>
              <a:rPr lang="da-DK" sz="1400" dirty="0"/>
              <a:t>(ideal)</a:t>
            </a:r>
          </a:p>
          <a:p>
            <a:r>
              <a:rPr lang="da-DK" sz="1400" dirty="0"/>
              <a:t>120 kJ/g (ideal)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93AF433-0509-1E9C-A2E5-48F7FCA9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817" y="2415912"/>
            <a:ext cx="5371452" cy="3821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204D57-E55F-61B9-171F-58FB05E003FF}"/>
              </a:ext>
            </a:extLst>
          </p:cNvPr>
          <p:cNvSpPr txBox="1"/>
          <p:nvPr/>
        </p:nvSpPr>
        <p:spPr>
          <a:xfrm>
            <a:off x="7197228" y="623728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Figure</a:t>
            </a:r>
            <a:r>
              <a:rPr lang="da-DK" sz="1200" b="1" dirty="0"/>
              <a:t> made by Jack NOT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FB390-8C7B-BE1E-FC29-34A27BB75C5B}"/>
              </a:ext>
            </a:extLst>
          </p:cNvPr>
          <p:cNvSpPr txBox="1"/>
          <p:nvPr/>
        </p:nvSpPr>
        <p:spPr>
          <a:xfrm>
            <a:off x="2614081" y="2861845"/>
            <a:ext cx="1719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 err="1"/>
              <a:t>Methanol</a:t>
            </a:r>
            <a:r>
              <a:rPr lang="da-DK" sz="1400" b="1" dirty="0"/>
              <a:t> (</a:t>
            </a:r>
            <a:r>
              <a:rPr lang="da-DK" sz="1400" b="1" dirty="0" err="1"/>
              <a:t>MeOH</a:t>
            </a:r>
            <a:r>
              <a:rPr lang="da-DK" sz="1400" b="1" dirty="0"/>
              <a:t>)</a:t>
            </a:r>
          </a:p>
          <a:p>
            <a:r>
              <a:rPr lang="da-DK" sz="1400" dirty="0"/>
              <a:t>17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24 kJ/g (ideal)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7F74E-7301-B0F7-4984-03986793935E}"/>
              </a:ext>
            </a:extLst>
          </p:cNvPr>
          <p:cNvSpPr txBox="1"/>
          <p:nvPr/>
        </p:nvSpPr>
        <p:spPr>
          <a:xfrm>
            <a:off x="2614081" y="3822979"/>
            <a:ext cx="1719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Formic Acid (HCOOH)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6 kJ/g (ideal)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0928" y="774333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6499128" y="1281907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7896085" y="1281907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0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55C5-C3F9-DCC4-1E01-9E5FA175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reduction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7A27-CB7F-4880-0235-89BAB96F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30044-E671-8E61-0DC3-CC309D62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A6C4DEC-678B-ECAA-6CB0-ACA655187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EEAC6-28A1-E671-EF42-9DAA304E5169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203118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reduction reactions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80B5-DD8E-7ADB-3816-D99B0FA57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Show the pathways,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I’m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5843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00E-A066-9E08-8B76-5EC41158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Show reaction diagrams for the </a:t>
            </a:r>
            <a:r>
              <a:rPr lang="da-DK" dirty="0" err="1"/>
              <a:t>ones</a:t>
            </a:r>
            <a:r>
              <a:rPr lang="da-DK" dirty="0"/>
              <a:t> I had data on </a:t>
            </a:r>
            <a:r>
              <a:rPr lang="da-DK" dirty="0" err="1"/>
              <a:t>initially</a:t>
            </a:r>
            <a:endParaRPr lang="da-DK" dirty="0"/>
          </a:p>
        </p:txBody>
      </p:sp>
      <p:pic>
        <p:nvPicPr>
          <p:cNvPr id="7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4DDF7E1-29F4-BAA1-5233-8B0ECE22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85" y="4275519"/>
            <a:ext cx="3389563" cy="2374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0761-4FFC-2A46-AC6A-357DC61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6658-3A23-B860-83AB-D1B032D6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F08CA59-0377-1299-76C1-79DC4EE6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83" y="4400550"/>
            <a:ext cx="3330742" cy="2374900"/>
          </a:xfrm>
          <a:prstGeom prst="rect">
            <a:avLst/>
          </a:prstGeom>
        </p:spPr>
      </p:pic>
      <p:pic>
        <p:nvPicPr>
          <p:cNvPr id="11" name="Picture 10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9735EE6F-264C-7AC7-F7C4-1AA717F5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1587500"/>
            <a:ext cx="3323389" cy="2374900"/>
          </a:xfrm>
          <a:prstGeom prst="rect">
            <a:avLst/>
          </a:prstGeom>
        </p:spPr>
      </p:pic>
      <p:pic>
        <p:nvPicPr>
          <p:cNvPr id="13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FA598809-AF69-EA5F-9797-DA0828E2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83" y="1710722"/>
            <a:ext cx="326456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497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760</Words>
  <Application>Microsoft Macintosh PowerPoint</Application>
  <PresentationFormat>Widescreen</PresentationFormat>
  <Paragraphs>287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Table of contents</vt:lpstr>
      <vt:lpstr>Power-to-X</vt:lpstr>
      <vt:lpstr>Power-to-X</vt:lpstr>
      <vt:lpstr>Power-to-X</vt:lpstr>
      <vt:lpstr>Power-to-X</vt:lpstr>
      <vt:lpstr>Formic acid reduction reactions</vt:lpstr>
      <vt:lpstr>Formic acid reduction reactions</vt:lpstr>
      <vt:lpstr>Show reaction diagrams for the ones I had data on initially</vt:lpstr>
      <vt:lpstr>Which reactions couldn’t I look at yet? Why? Hence -&gt; new DFT data</vt:lpstr>
      <vt:lpstr>So formic acid is pretty cool</vt:lpstr>
      <vt:lpstr>Reaction pathways</vt:lpstr>
      <vt:lpstr>Reaction pathways</vt:lpstr>
      <vt:lpstr>Reaction pathways</vt:lpstr>
      <vt:lpstr>Reaction pathways</vt:lpstr>
      <vt:lpstr>PowerPoint Presentation</vt:lpstr>
      <vt:lpstr>DFT data</vt:lpstr>
      <vt:lpstr>DFT data</vt:lpstr>
      <vt:lpstr>DFT data - slabs</vt:lpstr>
      <vt:lpstr>DFT calculations performed</vt:lpstr>
      <vt:lpstr>DFT calculations performed</vt:lpstr>
      <vt:lpstr>Storage of extra stuff from the slideshow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2023-04-26T13:23:42Z</cp:lastPrinted>
  <dcterms:created xsi:type="dcterms:W3CDTF">2019-09-15T17:18:49Z</dcterms:created>
  <dcterms:modified xsi:type="dcterms:W3CDTF">2023-04-26T15:50:19Z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